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notesMasterIdLst>
    <p:notesMasterId r:id="rId13"/>
  </p:notesMasterIdLst>
  <p:sldIdLst>
    <p:sldId id="258" r:id="rId2"/>
    <p:sldId id="291" r:id="rId3"/>
    <p:sldId id="290" r:id="rId4"/>
    <p:sldId id="317" r:id="rId5"/>
    <p:sldId id="318" r:id="rId6"/>
    <p:sldId id="321" r:id="rId7"/>
    <p:sldId id="315" r:id="rId8"/>
    <p:sldId id="314" r:id="rId9"/>
    <p:sldId id="289" r:id="rId10"/>
    <p:sldId id="310" r:id="rId11"/>
    <p:sldId id="313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663300"/>
    <a:srgbClr val="FFFFCC"/>
    <a:srgbClr val="66FFFF"/>
    <a:srgbClr val="FF00FF"/>
    <a:srgbClr val="008000"/>
    <a:srgbClr val="009900"/>
    <a:srgbClr val="5F5F5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19" autoAdjust="0"/>
    <p:restoredTop sz="94394" autoAdjust="0"/>
  </p:normalViewPr>
  <p:slideViewPr>
    <p:cSldViewPr>
      <p:cViewPr varScale="1">
        <p:scale>
          <a:sx n="79" d="100"/>
          <a:sy n="79" d="100"/>
        </p:scale>
        <p:origin x="-14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168C9B3-FB02-410E-9835-519CFB3A51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Copyright, Creative Investment Research, Inc. 2006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787C8FB-8A35-481B-B198-9C9003451DF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95E134-9DC7-4D56-9A56-A0CF3FA361F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0DE1BE2-66AD-4719-A9B9-131E73C8A2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7BC7A6D7-8B06-4C3E-993C-C4A657FAC2E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8D61F26A-7E25-4C7B-90D0-98345115FA2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E93B71F-0F2E-485E-A0AE-7921AB82EA4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6001C08-89A1-41C5-906B-8743862FB93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3C79B37-5421-4ADF-8CB7-CC88AC53850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D65E58E1-F78C-4115-993C-B5B2D67D8F9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5F4BC4-59B3-4C5C-B13B-C2960B69E57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pPr>
              <a:defRPr/>
            </a:pPr>
            <a:fld id="{E24B5F4B-5F2B-43F4-A832-144D7511FF1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6650" y="227013"/>
            <a:ext cx="6324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447800"/>
            <a:ext cx="8229600" cy="49498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B5A8D0-A316-45CA-8880-9B7E95F369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0FCC165-C065-47F5-AD91-179C17B3CDB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7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438400" y="304800"/>
            <a:ext cx="6477000" cy="1828800"/>
          </a:xfrm>
        </p:spPr>
        <p:txBody>
          <a:bodyPr/>
          <a:lstStyle/>
          <a:p>
            <a:pPr algn="r" eaLnBrk="1" hangingPunct="1"/>
            <a:r>
              <a:rPr lang="en-US" sz="3200" dirty="0" smtClean="0"/>
              <a:t>Blank Crowdfunding Business Slides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2286000"/>
            <a:ext cx="8686800" cy="3200400"/>
          </a:xfrm>
        </p:spPr>
        <p:txBody>
          <a:bodyPr>
            <a:normAutofit fontScale="85000" lnSpcReduction="20000"/>
          </a:bodyPr>
          <a:lstStyle/>
          <a:p>
            <a:pPr eaLnBrk="1" hangingPunct="1"/>
            <a:r>
              <a:rPr lang="en-US" sz="3200" dirty="0" smtClean="0"/>
              <a:t>Company Name</a:t>
            </a:r>
          </a:p>
          <a:p>
            <a:pPr eaLnBrk="1" hangingPunct="1"/>
            <a:r>
              <a:rPr lang="en-US" sz="3200" dirty="0" smtClean="0"/>
              <a:t>Company Address</a:t>
            </a:r>
          </a:p>
          <a:p>
            <a:pPr eaLnBrk="1" hangingPunct="1"/>
            <a:r>
              <a:rPr lang="en-US" sz="3200" dirty="0" smtClean="0"/>
              <a:t>Company Website</a:t>
            </a:r>
          </a:p>
          <a:p>
            <a:pPr eaLnBrk="1" hangingPunct="1"/>
            <a:r>
              <a:rPr lang="en-US" sz="3200" dirty="0" smtClean="0"/>
              <a:t>Company </a:t>
            </a:r>
            <a:r>
              <a:rPr lang="en-US" sz="3200" dirty="0" err="1" smtClean="0"/>
              <a:t>Facebook</a:t>
            </a:r>
            <a:r>
              <a:rPr lang="en-US" sz="3200" dirty="0" smtClean="0"/>
              <a:t> Page</a:t>
            </a:r>
          </a:p>
          <a:p>
            <a:pPr eaLnBrk="1" hangingPunct="1"/>
            <a:r>
              <a:rPr lang="en-US" sz="3200" dirty="0" smtClean="0"/>
              <a:t>Company LinkedIn Profile</a:t>
            </a:r>
          </a:p>
          <a:p>
            <a:pPr eaLnBrk="1" hangingPunct="1"/>
            <a:r>
              <a:rPr lang="en-US" sz="3200" dirty="0" smtClean="0"/>
              <a:t>Company </a:t>
            </a:r>
            <a:r>
              <a:rPr lang="en-US" sz="3200" dirty="0" smtClean="0"/>
              <a:t>e-mail</a:t>
            </a:r>
            <a:endParaRPr lang="en-US" sz="3200" dirty="0" smtClean="0"/>
          </a:p>
          <a:p>
            <a:pPr eaLnBrk="1" hangingPunct="1"/>
            <a:r>
              <a:rPr lang="en-US" sz="3200" dirty="0" smtClean="0"/>
              <a:t>Company Phone 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6096000"/>
            <a:ext cx="4648200" cy="457200"/>
          </a:xfrm>
          <a:noFill/>
        </p:spPr>
        <p:txBody>
          <a:bodyPr/>
          <a:lstStyle/>
          <a:p>
            <a:r>
              <a:rPr lang="en-US" dirty="0" smtClean="0"/>
              <a:t>Confidential. Not for reproduction or distribution.</a:t>
            </a:r>
          </a:p>
          <a:p>
            <a:r>
              <a:rPr lang="en-US" dirty="0" smtClean="0"/>
              <a:t>Copyright, Creative Investment Research, Inc.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dirty="0" smtClean="0"/>
              <a:t>Summary</a:t>
            </a:r>
          </a:p>
        </p:txBody>
      </p:sp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>
            <a:normAutofit fontScale="85000" lnSpcReduction="20000"/>
          </a:bodyPr>
          <a:lstStyle/>
          <a:p>
            <a:fld id="{E758D2F6-F2C1-487E-8718-A2F04286CAC2}" type="slidenum">
              <a:rPr lang="en-US" smtClean="0"/>
              <a:pPr/>
              <a:t>2</a:t>
            </a:fld>
            <a:endParaRPr lang="en-US" dirty="0" smtClean="0"/>
          </a:p>
        </p:txBody>
      </p:sp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1355725" y="1687513"/>
            <a:ext cx="6797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457200" y="1600200"/>
            <a:ext cx="838200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Tagline</a:t>
            </a:r>
            <a:endParaRPr lang="en-US" sz="2400" b="1" dirty="0">
              <a:solidFill>
                <a:srgbClr val="000000"/>
              </a:solidFill>
            </a:endParaRPr>
          </a:p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sz="2400" b="1" dirty="0" smtClean="0">
                <a:solidFill>
                  <a:srgbClr val="000000"/>
                </a:solidFill>
              </a:rPr>
              <a:t>Our Key Asset(s)</a:t>
            </a:r>
            <a:endParaRPr lang="en-US" sz="2400" b="1" dirty="0">
              <a:solidFill>
                <a:srgbClr val="000000"/>
              </a:solidFill>
            </a:endParaRPr>
          </a:p>
          <a:p>
            <a:endParaRPr lang="en-US" sz="2400" b="1" dirty="0" smtClean="0">
              <a:solidFill>
                <a:srgbClr val="000000"/>
              </a:solidFill>
            </a:endParaRPr>
          </a:p>
          <a:p>
            <a:endParaRPr lang="en-US" sz="2400" b="1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2406650" y="227013"/>
            <a:ext cx="6508750" cy="762000"/>
          </a:xfrm>
        </p:spPr>
        <p:txBody>
          <a:bodyPr/>
          <a:lstStyle/>
          <a:p>
            <a:pPr algn="r" eaLnBrk="1" hangingPunct="1"/>
            <a:r>
              <a:rPr lang="en-US" sz="3600" dirty="0" smtClean="0"/>
              <a:t>Team</a:t>
            </a:r>
          </a:p>
        </p:txBody>
      </p:sp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>
            <a:normAutofit fontScale="85000" lnSpcReduction="20000"/>
          </a:bodyPr>
          <a:lstStyle/>
          <a:p>
            <a:fld id="{113CC544-C6FF-44BA-B833-F93432041F75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1268" name="Text Box 3"/>
          <p:cNvSpPr txBox="1">
            <a:spLocks noChangeArrowheads="1"/>
          </p:cNvSpPr>
          <p:nvPr/>
        </p:nvSpPr>
        <p:spPr bwMode="auto">
          <a:xfrm>
            <a:off x="1355725" y="1687513"/>
            <a:ext cx="6797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1269" name="Text Box 4"/>
          <p:cNvSpPr txBox="1">
            <a:spLocks noChangeArrowheads="1"/>
          </p:cNvSpPr>
          <p:nvPr/>
        </p:nvSpPr>
        <p:spPr bwMode="auto">
          <a:xfrm>
            <a:off x="533400" y="1524000"/>
            <a:ext cx="8305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 smtClean="0">
                <a:solidFill>
                  <a:srgbClr val="000000"/>
                </a:solidFill>
              </a:rPr>
              <a:t>Track Record</a:t>
            </a:r>
          </a:p>
          <a:p>
            <a:endParaRPr lang="en-US" i="1" u="sng" dirty="0" smtClean="0">
              <a:solidFill>
                <a:srgbClr val="000000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85800" y="4114800"/>
          <a:ext cx="7772400" cy="1767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/>
                <a:gridCol w="2743200"/>
                <a:gridCol w="2438400"/>
              </a:tblGrid>
              <a:tr h="395758">
                <a:tc gridSpan="3"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Personnel (subject to change)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95758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Advisors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Employees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Manager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75842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2406650" y="227013"/>
            <a:ext cx="6508750" cy="762000"/>
          </a:xfrm>
        </p:spPr>
        <p:txBody>
          <a:bodyPr/>
          <a:lstStyle/>
          <a:p>
            <a:pPr algn="r" eaLnBrk="1" hangingPunct="1"/>
            <a:r>
              <a:rPr lang="en-US" sz="3600" dirty="0" smtClean="0"/>
              <a:t>Problem</a:t>
            </a:r>
          </a:p>
        </p:txBody>
      </p:sp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>
            <a:normAutofit fontScale="85000" lnSpcReduction="20000"/>
          </a:bodyPr>
          <a:lstStyle/>
          <a:p>
            <a:fld id="{113CC544-C6FF-44BA-B833-F93432041F75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11268" name="Text Box 3"/>
          <p:cNvSpPr txBox="1">
            <a:spLocks noChangeArrowheads="1"/>
          </p:cNvSpPr>
          <p:nvPr/>
        </p:nvSpPr>
        <p:spPr bwMode="auto">
          <a:xfrm>
            <a:off x="1355725" y="1687513"/>
            <a:ext cx="6797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227013"/>
            <a:ext cx="7086600" cy="762000"/>
          </a:xfrm>
        </p:spPr>
        <p:txBody>
          <a:bodyPr/>
          <a:lstStyle/>
          <a:p>
            <a:pPr algn="r" eaLnBrk="1" hangingPunct="1"/>
            <a:r>
              <a:rPr lang="en-US" dirty="0" smtClean="0"/>
              <a:t>Solution</a:t>
            </a:r>
          </a:p>
        </p:txBody>
      </p:sp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>
            <a:normAutofit fontScale="85000" lnSpcReduction="20000"/>
          </a:bodyPr>
          <a:lstStyle/>
          <a:p>
            <a:fld id="{68EEFAAC-0E9A-4C55-A9C7-306C672C4736}" type="slidenum">
              <a:rPr lang="en-US" smtClean="0"/>
              <a:pPr/>
              <a:t>5</a:t>
            </a:fld>
            <a:endParaRPr lang="en-US" dirty="0" smtClean="0"/>
          </a:p>
        </p:txBody>
      </p:sp>
      <p:sp>
        <p:nvSpPr>
          <p:cNvPr id="6148" name="Text Box 3"/>
          <p:cNvSpPr txBox="1">
            <a:spLocks noChangeArrowheads="1"/>
          </p:cNvSpPr>
          <p:nvPr/>
        </p:nvSpPr>
        <p:spPr bwMode="auto">
          <a:xfrm>
            <a:off x="1355725" y="1687513"/>
            <a:ext cx="6797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227013"/>
            <a:ext cx="7086600" cy="762000"/>
          </a:xfrm>
        </p:spPr>
        <p:txBody>
          <a:bodyPr/>
          <a:lstStyle/>
          <a:p>
            <a:pPr algn="r" eaLnBrk="1" hangingPunct="1"/>
            <a:r>
              <a:rPr lang="en-US" dirty="0" smtClean="0"/>
              <a:t>Marketing</a:t>
            </a:r>
          </a:p>
        </p:txBody>
      </p:sp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>
            <a:normAutofit fontScale="85000" lnSpcReduction="20000"/>
          </a:bodyPr>
          <a:lstStyle/>
          <a:p>
            <a:fld id="{68EEFAAC-0E9A-4C55-A9C7-306C672C4736}" type="slidenum">
              <a:rPr lang="en-US" smtClean="0"/>
              <a:pPr/>
              <a:t>6</a:t>
            </a:fld>
            <a:endParaRPr lang="en-US" dirty="0" smtClean="0"/>
          </a:p>
        </p:txBody>
      </p:sp>
      <p:sp>
        <p:nvSpPr>
          <p:cNvPr id="6148" name="Text Box 3"/>
          <p:cNvSpPr txBox="1">
            <a:spLocks noChangeArrowheads="1"/>
          </p:cNvSpPr>
          <p:nvPr/>
        </p:nvSpPr>
        <p:spPr bwMode="auto">
          <a:xfrm>
            <a:off x="1355725" y="1687513"/>
            <a:ext cx="6797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609600" y="1676400"/>
            <a:ext cx="8077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0000"/>
                </a:solidFill>
              </a:rPr>
              <a:t>Potential Customers:</a:t>
            </a:r>
          </a:p>
          <a:p>
            <a:endParaRPr lang="en-US" sz="2800" dirty="0" smtClean="0">
              <a:solidFill>
                <a:srgbClr val="000000"/>
              </a:solidFill>
            </a:endParaRPr>
          </a:p>
          <a:p>
            <a:r>
              <a:rPr lang="en-US" sz="2800" dirty="0" smtClean="0">
                <a:solidFill>
                  <a:srgbClr val="000000"/>
                </a:solidFill>
              </a:rPr>
              <a:t>Market Size:</a:t>
            </a:r>
          </a:p>
          <a:p>
            <a:endParaRPr lang="en-US" sz="2800" dirty="0" smtClean="0">
              <a:solidFill>
                <a:srgbClr val="000000"/>
              </a:solidFill>
            </a:endParaRPr>
          </a:p>
          <a:p>
            <a:r>
              <a:rPr lang="en-US" sz="2800" dirty="0" smtClean="0">
                <a:solidFill>
                  <a:srgbClr val="000000"/>
                </a:solidFill>
              </a:rPr>
              <a:t>Customer Acquisition: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229600" cy="685800"/>
          </a:xfrm>
        </p:spPr>
        <p:txBody>
          <a:bodyPr>
            <a:normAutofit fontScale="90000"/>
          </a:bodyPr>
          <a:lstStyle/>
          <a:p>
            <a:pPr algn="r" eaLnBrk="1" hangingPunct="1"/>
            <a:r>
              <a:rPr lang="en-US" dirty="0" smtClean="0"/>
              <a:t>Sales</a:t>
            </a:r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>
            <a:normAutofit fontScale="85000" lnSpcReduction="20000"/>
          </a:bodyPr>
          <a:lstStyle/>
          <a:p>
            <a:fld id="{722958B2-B937-4C3E-B9B9-754DBB5349F8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8196" name="Text Box 3"/>
          <p:cNvSpPr txBox="1">
            <a:spLocks noChangeArrowheads="1"/>
          </p:cNvSpPr>
          <p:nvPr/>
        </p:nvSpPr>
        <p:spPr bwMode="auto">
          <a:xfrm>
            <a:off x="1355725" y="1687513"/>
            <a:ext cx="6797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8197" name="Text Box 4"/>
          <p:cNvSpPr txBox="1">
            <a:spLocks noChangeArrowheads="1"/>
          </p:cNvSpPr>
          <p:nvPr/>
        </p:nvSpPr>
        <p:spPr bwMode="auto">
          <a:xfrm>
            <a:off x="304800" y="1600200"/>
            <a:ext cx="8686800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600" dirty="0" smtClean="0">
                <a:solidFill>
                  <a:srgbClr val="000000"/>
                </a:solidFill>
              </a:rPr>
              <a:t>Sales:</a:t>
            </a:r>
          </a:p>
          <a:p>
            <a:r>
              <a:rPr lang="en-US" sz="2600" dirty="0" smtClean="0">
                <a:solidFill>
                  <a:srgbClr val="000000"/>
                </a:solidFill>
              </a:rPr>
              <a:t> </a:t>
            </a:r>
          </a:p>
          <a:p>
            <a:r>
              <a:rPr lang="en-US" sz="2600" dirty="0" smtClean="0">
                <a:solidFill>
                  <a:srgbClr val="000000"/>
                </a:solidFill>
              </a:rPr>
              <a:t>Pipeline:</a:t>
            </a:r>
          </a:p>
          <a:p>
            <a:endParaRPr lang="en-US" sz="2600" dirty="0" smtClean="0">
              <a:solidFill>
                <a:srgbClr val="000000"/>
              </a:solidFill>
            </a:endParaRPr>
          </a:p>
          <a:p>
            <a:r>
              <a:rPr lang="en-US" sz="2600" dirty="0" smtClean="0">
                <a:solidFill>
                  <a:srgbClr val="000000"/>
                </a:solidFill>
              </a:rPr>
              <a:t>Support:</a:t>
            </a:r>
            <a:endParaRPr lang="en-US" sz="26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227013"/>
            <a:ext cx="7086600" cy="762000"/>
          </a:xfrm>
        </p:spPr>
        <p:txBody>
          <a:bodyPr/>
          <a:lstStyle/>
          <a:p>
            <a:pPr algn="r" eaLnBrk="1" hangingPunct="1"/>
            <a:r>
              <a:rPr lang="en-US" dirty="0" smtClean="0"/>
              <a:t>Competition</a:t>
            </a:r>
          </a:p>
        </p:txBody>
      </p:sp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>
            <a:normAutofit fontScale="85000" lnSpcReduction="20000"/>
          </a:bodyPr>
          <a:lstStyle/>
          <a:p>
            <a:fld id="{68EEFAAC-0E9A-4C55-A9C7-306C672C4736}" type="slidenum">
              <a:rPr lang="en-US" smtClean="0"/>
              <a:pPr/>
              <a:t>8</a:t>
            </a:fld>
            <a:endParaRPr lang="en-US" dirty="0" smtClean="0"/>
          </a:p>
        </p:txBody>
      </p:sp>
      <p:sp>
        <p:nvSpPr>
          <p:cNvPr id="6148" name="Text Box 3"/>
          <p:cNvSpPr txBox="1">
            <a:spLocks noChangeArrowheads="1"/>
          </p:cNvSpPr>
          <p:nvPr/>
        </p:nvSpPr>
        <p:spPr bwMode="auto">
          <a:xfrm>
            <a:off x="1355725" y="1687513"/>
            <a:ext cx="6797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457200" y="3886200"/>
            <a:ext cx="8001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000000"/>
                </a:solidFill>
              </a:rPr>
              <a:t>Our Competitive Advantages:</a:t>
            </a:r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33400" y="1524000"/>
          <a:ext cx="7924800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600"/>
                <a:gridCol w="3505200"/>
              </a:tblGrid>
              <a:tr h="44196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dirty="0" smtClean="0">
                          <a:solidFill>
                            <a:schemeClr val="tx1"/>
                          </a:solidFill>
                        </a:rPr>
                        <a:t>Current: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419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419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419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419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228600"/>
            <a:ext cx="6858000" cy="685800"/>
          </a:xfrm>
        </p:spPr>
        <p:txBody>
          <a:bodyPr>
            <a:normAutofit fontScale="90000"/>
          </a:bodyPr>
          <a:lstStyle/>
          <a:p>
            <a:pPr algn="r" eaLnBrk="1" hangingPunct="1"/>
            <a:r>
              <a:rPr lang="en-US" dirty="0" smtClean="0"/>
              <a:t>Milestones</a:t>
            </a:r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>
            <a:normAutofit fontScale="85000" lnSpcReduction="20000"/>
          </a:bodyPr>
          <a:lstStyle/>
          <a:p>
            <a:fld id="{722958B2-B937-4C3E-B9B9-754DBB5349F8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8196" name="Text Box 3"/>
          <p:cNvSpPr txBox="1">
            <a:spLocks noChangeArrowheads="1"/>
          </p:cNvSpPr>
          <p:nvPr/>
        </p:nvSpPr>
        <p:spPr bwMode="auto">
          <a:xfrm>
            <a:off x="1355725" y="1687513"/>
            <a:ext cx="6797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8197" name="Text Box 4"/>
          <p:cNvSpPr txBox="1">
            <a:spLocks noChangeArrowheads="1"/>
          </p:cNvSpPr>
          <p:nvPr/>
        </p:nvSpPr>
        <p:spPr bwMode="auto">
          <a:xfrm>
            <a:off x="762000" y="1143000"/>
            <a:ext cx="7772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Current Status</a:t>
            </a:r>
            <a:endParaRPr lang="en-US" sz="2400" b="1" dirty="0">
              <a:solidFill>
                <a:srgbClr val="000000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2743200"/>
          <a:ext cx="7772400" cy="3352800"/>
        </p:xfrm>
        <a:graphic>
          <a:graphicData uri="http://schemas.openxmlformats.org/drawingml/2006/table">
            <a:tbl>
              <a:tblPr>
                <a:tableStyleId>{638B1855-1B75-4FBE-930C-398BA8C253C6}</a:tableStyleId>
              </a:tblPr>
              <a:tblGrid>
                <a:gridCol w="3143462"/>
                <a:gridCol w="1098934"/>
                <a:gridCol w="1226717"/>
                <a:gridCol w="1178797"/>
                <a:gridCol w="1124490"/>
              </a:tblGrid>
              <a:tr h="53205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 dirty="0" smtClean="0"/>
                        <a:t>Projected Expenses, by quarter 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/>
                        <a:t>1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/>
                        <a:t>2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/>
                        <a:t>3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/>
                        <a:t>Summary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696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u="none" strike="noStrike" dirty="0"/>
                        <a:t>Salaries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4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4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579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u="none" strike="noStrike" dirty="0" smtClean="0"/>
                        <a:t>Managers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579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u="none" strike="noStrike" dirty="0"/>
                        <a:t>Advisors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579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 smtClean="0">
                          <a:solidFill>
                            <a:schemeClr val="lt1"/>
                          </a:solidFill>
                          <a:latin typeface="+mn-lt"/>
                        </a:rPr>
                        <a:t>Employees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696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u="none" strike="noStrike" dirty="0"/>
                        <a:t>Office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4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4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696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u="none" strike="noStrike" dirty="0"/>
                        <a:t>Legal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25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u="none" strike="noStrike" dirty="0"/>
                        <a:t>Marketing and Promotion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4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696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u="none" strike="noStrike"/>
                        <a:t>Other expenses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4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4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25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u="none" strike="noStrike"/>
                        <a:t>Total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4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4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907">
                <a:tc gridSpan="5">
                  <a:txBody>
                    <a:bodyPr/>
                    <a:lstStyle/>
                    <a:p>
                      <a:pPr algn="l" rtl="0" fontAlgn="t"/>
                      <a:endParaRPr lang="en-US" sz="900" b="0" i="0" u="none" strike="noStrike" dirty="0">
                        <a:solidFill>
                          <a:srgbClr val="80808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8907">
                <a:tc gridSpan="5">
                  <a:txBody>
                    <a:bodyPr/>
                    <a:lstStyle/>
                    <a:p>
                      <a:pPr algn="l" rtl="0" fontAlgn="t"/>
                      <a:endParaRPr lang="en-US" sz="900" b="0" i="0" u="none" strike="noStrike" dirty="0">
                        <a:solidFill>
                          <a:srgbClr val="80808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8907">
                <a:tc gridSpan="5">
                  <a:txBody>
                    <a:bodyPr/>
                    <a:lstStyle/>
                    <a:p>
                      <a:pPr algn="l" rtl="0" fontAlgn="t"/>
                      <a:endParaRPr lang="en-US" sz="900" b="0" i="0" u="none" strike="noStrike" dirty="0">
                        <a:solidFill>
                          <a:srgbClr val="808080"/>
                        </a:solidFill>
                        <a:latin typeface="Arial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227013"/>
            <a:ext cx="7620000" cy="762000"/>
          </a:xfrm>
        </p:spPr>
        <p:txBody>
          <a:bodyPr/>
          <a:lstStyle/>
          <a:p>
            <a:pPr algn="r" eaLnBrk="1" hangingPunct="1"/>
            <a:r>
              <a:rPr lang="en-US" dirty="0" smtClean="0"/>
              <a:t>Conclusion</a:t>
            </a:r>
          </a:p>
        </p:txBody>
      </p:sp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>
            <a:normAutofit fontScale="85000" lnSpcReduction="20000"/>
          </a:bodyPr>
          <a:lstStyle/>
          <a:p>
            <a:fld id="{68EEFAAC-0E9A-4C55-A9C7-306C672C4736}" type="slidenum">
              <a:rPr lang="en-US" smtClean="0"/>
              <a:pPr/>
              <a:t>10</a:t>
            </a:fld>
            <a:endParaRPr lang="en-US" dirty="0" smtClean="0"/>
          </a:p>
        </p:txBody>
      </p:sp>
      <p:sp>
        <p:nvSpPr>
          <p:cNvPr id="6148" name="Text Box 3"/>
          <p:cNvSpPr txBox="1">
            <a:spLocks noChangeArrowheads="1"/>
          </p:cNvSpPr>
          <p:nvPr/>
        </p:nvSpPr>
        <p:spPr bwMode="auto">
          <a:xfrm>
            <a:off x="1355725" y="1687513"/>
            <a:ext cx="6797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mtClean="0"/>
              <a:t>Capital Request</a:t>
            </a:r>
          </a:p>
        </p:txBody>
      </p:sp>
      <p:sp>
        <p:nvSpPr>
          <p:cNvPr id="7240" name="Content Placeholder 3"/>
          <p:cNvSpPr>
            <a:spLocks noGrp="1"/>
          </p:cNvSpPr>
          <p:nvPr>
            <p:ph sz="quarter" idx="1"/>
          </p:nvPr>
        </p:nvSpPr>
        <p:spPr>
          <a:xfrm>
            <a:off x="609600" y="3886200"/>
            <a:ext cx="8077200" cy="2133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We are seeking $                  by selling equity in </a:t>
            </a:r>
            <a:r>
              <a:rPr lang="en-US" sz="2400" dirty="0" smtClean="0">
                <a:solidFill>
                  <a:srgbClr val="000000"/>
                </a:solidFill>
              </a:rPr>
              <a:t>(Company </a:t>
            </a:r>
            <a:endParaRPr lang="en-US" sz="2400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Name)</a:t>
            </a:r>
            <a:endParaRPr lang="en-US" sz="1400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0000"/>
                </a:solidFill>
              </a:rPr>
              <a:t>Funds will be used to hire additional personnel, for promoting, </a:t>
            </a:r>
            <a:r>
              <a:rPr lang="en-US" sz="2000" dirty="0" smtClean="0">
                <a:solidFill>
                  <a:srgbClr val="000000"/>
                </a:solidFill>
              </a:rPr>
              <a:t> and for </a:t>
            </a:r>
            <a:endParaRPr lang="en-US" sz="2000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0000"/>
                </a:solidFill>
              </a:rPr>
              <a:t>ex</a:t>
            </a:r>
            <a:r>
              <a:rPr lang="en-US" sz="2000" dirty="0" smtClean="0">
                <a:solidFill>
                  <a:srgbClr val="000000"/>
                </a:solidFill>
              </a:rPr>
              <a:t>panding</a:t>
            </a:r>
            <a:r>
              <a:rPr lang="en-US" sz="2000" dirty="0" smtClean="0">
                <a:solidFill>
                  <a:srgbClr val="000000"/>
                </a:solidFill>
              </a:rPr>
              <a:t> the company.</a:t>
            </a:r>
            <a:endParaRPr lang="en-US" sz="2000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0000"/>
                </a:solidFill>
              </a:rPr>
              <a:t>Repayment will come from other revenues and an increase in Company’s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0000"/>
                </a:solidFill>
              </a:rPr>
              <a:t>value.</a:t>
            </a:r>
          </a:p>
        </p:txBody>
      </p:sp>
      <p:sp>
        <p:nvSpPr>
          <p:cNvPr id="7241" name="Slide Number Placeholder 4"/>
          <p:cNvSpPr>
            <a:spLocks noGrp="1"/>
          </p:cNvSpPr>
          <p:nvPr>
            <p:ph type="sldNum" sz="quarter" idx="16"/>
          </p:nvPr>
        </p:nvSpPr>
        <p:spPr>
          <a:noFill/>
        </p:spPr>
        <p:txBody>
          <a:bodyPr>
            <a:normAutofit fontScale="85000" lnSpcReduction="20000"/>
          </a:bodyPr>
          <a:lstStyle/>
          <a:p>
            <a:fld id="{28D964C8-61A2-4C6C-B849-AFD9D45204B5}" type="slidenum">
              <a:rPr lang="en-US" smtClean="0"/>
              <a:pPr/>
              <a:t>11</a:t>
            </a:fld>
            <a:endParaRPr lang="en-US" smtClean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85800" y="1371600"/>
          <a:ext cx="7924801" cy="2179502"/>
        </p:xfrm>
        <a:graphic>
          <a:graphicData uri="http://schemas.openxmlformats.org/drawingml/2006/table">
            <a:tbl>
              <a:tblPr/>
              <a:tblGrid>
                <a:gridCol w="2286000"/>
                <a:gridCol w="1296392"/>
                <a:gridCol w="1060863"/>
                <a:gridCol w="1124197"/>
                <a:gridCol w="1033152"/>
                <a:gridCol w="1124197"/>
              </a:tblGrid>
              <a:tr h="644953">
                <a:tc gridSpan="6"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latin typeface="Tahoma"/>
                        </a:rPr>
                        <a:t>Value Analysis </a:t>
                      </a:r>
                    </a:p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144" marR="9144" marT="9144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80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FFFFFF"/>
                        </a:solidFill>
                        <a:latin typeface="Tahoma"/>
                      </a:endParaRPr>
                    </a:p>
                  </a:txBody>
                  <a:tcPr marL="9144" marR="9144" marT="9144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8089"/>
                    </a:solidFill>
                  </a:tcPr>
                </a:tc>
              </a:tr>
              <a:tr h="225734"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2012</a:t>
                      </a: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2013</a:t>
                      </a: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2014</a:t>
                      </a: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2015</a:t>
                      </a: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05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PROFIT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 ENHANCEMENT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144" marR="9144" marT="914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One-time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investment</a:t>
                      </a:r>
                    </a:p>
                  </a:txBody>
                  <a:tcPr marL="9144" marR="9144" marT="914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Increased value of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Company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144" marR="9144" marT="9144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209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NET VALUE</a:t>
                      </a: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734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Cumulative total</a:t>
                      </a: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73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  <a:r>
                        <a:rPr lang="en-US" sz="1600" b="1" i="1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ROI </a:t>
                      </a:r>
                      <a:r>
                        <a:rPr lang="en-US" sz="1600" b="1" i="1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(four year)</a:t>
                      </a: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0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0" fontAlgn="b"/>
                      <a:endParaRPr lang="en-US" sz="1200" b="0" i="1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en-US" sz="1200" b="0" i="1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73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  <a:r>
                        <a:rPr lang="en-US" sz="1600" b="1" i="1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IRR</a:t>
                      </a:r>
                      <a:endParaRPr lang="en-US" sz="1600" b="1" i="1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0" fontAlgn="b"/>
                      <a:endParaRPr lang="en-US" sz="1600" b="1" i="1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144" marR="9144" marT="9144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6788</TotalTime>
  <Words>178</Words>
  <Application>Microsoft Office PowerPoint</Application>
  <PresentationFormat>On-screen Show (4:3)</PresentationFormat>
  <Paragraphs>86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Median</vt:lpstr>
      <vt:lpstr>Blank Crowdfunding Business Slides</vt:lpstr>
      <vt:lpstr>Summary</vt:lpstr>
      <vt:lpstr>Team</vt:lpstr>
      <vt:lpstr>Problem</vt:lpstr>
      <vt:lpstr>Solution</vt:lpstr>
      <vt:lpstr>Marketing</vt:lpstr>
      <vt:lpstr>Sales</vt:lpstr>
      <vt:lpstr>Competition</vt:lpstr>
      <vt:lpstr>Milestones</vt:lpstr>
      <vt:lpstr>Conclusion</vt:lpstr>
      <vt:lpstr>Capital Request</vt:lpstr>
    </vt:vector>
  </TitlesOfParts>
  <Company>Dell Computer Corp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Click to add title</dc:title>
  <dc:creator>William Michael Cunningham</dc:creator>
  <cp:lastModifiedBy>Power User</cp:lastModifiedBy>
  <cp:revision>455</cp:revision>
  <dcterms:created xsi:type="dcterms:W3CDTF">2005-10-18T15:22:56Z</dcterms:created>
  <dcterms:modified xsi:type="dcterms:W3CDTF">2012-08-17T00:04:18Z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TC011367971033</vt:lpwstr>
  </property>
</Properties>
</file>